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7" r:id="rId4"/>
    <p:sldId id="378" r:id="rId5"/>
    <p:sldId id="379" r:id="rId6"/>
    <p:sldId id="380" r:id="rId7"/>
    <p:sldId id="381" r:id="rId8"/>
    <p:sldId id="382" r:id="rId9"/>
    <p:sldId id="374" r:id="rId10"/>
    <p:sldId id="383" r:id="rId11"/>
    <p:sldId id="384" r:id="rId12"/>
    <p:sldId id="328" r:id="rId13"/>
    <p:sldId id="327" r:id="rId14"/>
    <p:sldId id="342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</a:p>
          <a:p>
            <a:r>
              <a:rPr lang="ru-RU" dirty="0"/>
              <a:t>Операции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24031"/>
              </p:ext>
            </p:extLst>
          </p:nvPr>
        </p:nvGraphicFramePr>
        <p:xfrm>
          <a:off x="838200" y="947766"/>
          <a:ext cx="8950891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[i, j]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(a[i, j])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(i).Sum;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54195"/>
              </p:ext>
            </p:extLst>
          </p:nvPr>
        </p:nvGraphicFramePr>
        <p:xfrm>
          <a:off x="838200" y="762306"/>
          <a:ext cx="637679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67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'result.txt'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c[i,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   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Write(f1, b[i, j]: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(f1, average(b));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f1.Close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E242A8-DE8A-4D4F-9BB0-5C1F03E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689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Элементы массива заданы общей формулой: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FBBC03-3053-4CA4-A547-D573E08E00E1}"/>
              </a:ext>
            </a:extLst>
          </p:cNvPr>
          <p:cNvSpPr/>
          <p:nvPr/>
        </p:nvSpPr>
        <p:spPr>
          <a:xfrm>
            <a:off x="772439" y="2274106"/>
            <a:ext cx="106471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 eaLnBrk="1" hangingPunct="1">
              <a:defRPr/>
            </a:pPr>
            <a:r>
              <a:rPr lang="en-US" sz="2400" i="1" dirty="0">
                <a:cs typeface="Arial" panose="020B0604020202020204" pitchFamily="34" charset="0"/>
              </a:rPr>
              <a:t>a</a:t>
            </a:r>
            <a:r>
              <a:rPr lang="ru-RU" sz="2400" i="1" dirty="0">
                <a:cs typeface="Arial" panose="020B0604020202020204" pitchFamily="34" charset="0"/>
              </a:rPr>
              <a:t>[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] = </a:t>
            </a:r>
            <a:r>
              <a:rPr lang="en-US" sz="2400" i="1" dirty="0" err="1">
                <a:cs typeface="Arial" panose="020B0604020202020204" pitchFamily="34" charset="0"/>
              </a:rPr>
              <a:t>arctg</a:t>
            </a:r>
            <a:r>
              <a:rPr lang="ru-RU" sz="2400" i="1" dirty="0">
                <a:cs typeface="Arial" panose="020B0604020202020204" pitchFamily="34" charset="0"/>
              </a:rPr>
              <a:t> (2 * </a:t>
            </a:r>
            <a:r>
              <a:rPr lang="en-US" sz="2400" i="1" dirty="0">
                <a:cs typeface="Arial" panose="020B0604020202020204" pitchFamily="34" charset="0"/>
              </a:rPr>
              <a:t>i </a:t>
            </a:r>
            <a:r>
              <a:rPr lang="ru-RU" sz="2400" i="1" dirty="0">
                <a:cs typeface="Arial" panose="020B0604020202020204" pitchFamily="34" charset="0"/>
              </a:rPr>
              <a:t>+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/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 – </a:t>
            </a:r>
            <a:r>
              <a:rPr lang="en-US" sz="2400" i="1" dirty="0">
                <a:cs typeface="Arial" panose="020B0604020202020204" pitchFamily="34" charset="0"/>
              </a:rPr>
              <a:t>sin</a:t>
            </a:r>
            <a:r>
              <a:rPr lang="ru-RU" sz="2400" i="1" dirty="0">
                <a:cs typeface="Arial" panose="020B0604020202020204" pitchFamily="34" charset="0"/>
              </a:rPr>
              <a:t> (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+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</a:t>
            </a:r>
          </a:p>
          <a:p>
            <a:pPr indent="355600" algn="ctr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где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изменяется от 1 до </a:t>
            </a:r>
            <a:r>
              <a:rPr lang="en-US" sz="2400" dirty="0">
                <a:cs typeface="Arial" panose="020B0604020202020204" pitchFamily="34" charset="0"/>
              </a:rPr>
              <a:t>n</a:t>
            </a:r>
            <a:r>
              <a:rPr lang="ru-RU" sz="2400" dirty="0">
                <a:cs typeface="Arial" panose="020B0604020202020204" pitchFamily="34" charset="0"/>
              </a:rPr>
              <a:t> с шагом 1</a:t>
            </a:r>
            <a:r>
              <a:rPr lang="en-US" sz="2400" dirty="0">
                <a:cs typeface="Arial" panose="020B0604020202020204" pitchFamily="34" charset="0"/>
              </a:rPr>
              <a:t>; n = 10.</a:t>
            </a:r>
            <a:r>
              <a:rPr lang="ru-RU" sz="2400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Составьте функции для нахождения: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Максимального элемента массива и его индекса;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Количества элементов массива, превышающих по значению 1;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Суммы элементов массива с четными индексами;</a:t>
            </a:r>
            <a:endParaRPr lang="en-US" sz="2400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ru-RU" sz="2400" i="1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Результаты вывести в файл.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198473"/>
            <a:ext cx="12192000" cy="3776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8" y="1254063"/>
            <a:ext cx="9978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функции для определения наибольшего значения (PN) произведений элементов каждой строки матрицы В(5,3). Элементы матрицы В(5, 3) заполните случайными числами из интервала [1; 100].  Полученное значение PN используйте при вычислении (реализовать в виде функции):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1C1F93B-A85F-4AAC-9026-97AD9728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8" y="4611647"/>
            <a:ext cx="4699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400" i="1" dirty="0"/>
              <a:t>m = 2,6e-4;</a:t>
            </a:r>
          </a:p>
          <a:p>
            <a:pPr algn="just"/>
            <a:r>
              <a:rPr lang="en-US" altLang="ru-RU" sz="2400" i="1" dirty="0"/>
              <a:t>C</a:t>
            </a:r>
            <a:r>
              <a:rPr lang="en-US" altLang="ru-RU" sz="2400" i="1" baseline="-25000" dirty="0"/>
              <a:t>i</a:t>
            </a:r>
            <a:r>
              <a:rPr lang="en-US" altLang="ru-RU" sz="2400" i="1" dirty="0"/>
              <a:t> = 3.42, 11.2, 0.4, 6.23, 15.64;</a:t>
            </a:r>
            <a:endParaRPr lang="ru-RU" altLang="ru-RU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52F5D-8DAC-457C-A64B-BD568DC0FB03}"/>
              </a:ext>
            </a:extLst>
          </p:cNvPr>
          <p:cNvSpPr txBox="1"/>
          <p:nvPr/>
        </p:nvSpPr>
        <p:spPr>
          <a:xfrm>
            <a:off x="5907872" y="4532994"/>
            <a:ext cx="5865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4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Значения элементов матрицы В(5,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PN;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k.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/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251932"/>
            <a:ext cx="12192000" cy="371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подпрограмму–функцию для вычисления суммы (SA) значений среднего арифметического элементов каждого столбца матрицы А(3,4). Элементы матрицы А(3, 4) заполните случайными числами из интервала [1; 9]. Значение SA используйте при вычислении (реализовать в виде функции):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19D1CB62-6057-40ED-9DF1-2ACE153DC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9" y="4939507"/>
            <a:ext cx="42231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800" i="1" dirty="0"/>
              <a:t>b = 0.294;</a:t>
            </a:r>
          </a:p>
          <a:p>
            <a:pPr algn="just"/>
            <a:r>
              <a:rPr lang="en-US" altLang="ru-RU" sz="2800" i="1" dirty="0"/>
              <a:t>X[i] = 10, 20, 30, 40, 50;</a:t>
            </a:r>
            <a:endParaRPr lang="ru-RU" altLang="ru-RU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46F9B-1FE0-4397-825E-4D860D3F90C8}"/>
              </a:ext>
            </a:extLst>
          </p:cNvPr>
          <p:cNvSpPr txBox="1"/>
          <p:nvPr/>
        </p:nvSpPr>
        <p:spPr>
          <a:xfrm>
            <a:off x="5133760" y="4939507"/>
            <a:ext cx="62682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8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матрицы </a:t>
            </a:r>
            <a:r>
              <a:rPr lang="en-US" sz="2800" dirty="0"/>
              <a:t>A</a:t>
            </a:r>
            <a:r>
              <a:rPr lang="ru-RU" sz="2800" dirty="0"/>
              <a:t>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Значение </a:t>
            </a:r>
            <a:r>
              <a:rPr lang="en-US" sz="2800" dirty="0"/>
              <a:t>SA;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массива </a:t>
            </a:r>
            <a:r>
              <a:rPr lang="en-US" sz="2800" dirty="0"/>
              <a:t>Z.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/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ОПЕРАЦИИ С ФАЙЛАМИ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Описание файловых переменных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1208761" y="1523818"/>
            <a:ext cx="9857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test.txt"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чтения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OpenRead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'test.txt’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endParaRPr lang="ru-RU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output.txt"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записи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OpenWrite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'output.txt'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E0C79-A0E0-41D9-B3C7-BB92DEBB2C89}"/>
              </a:ext>
            </a:extLst>
          </p:cNvPr>
          <p:cNvSpPr txBox="1"/>
          <p:nvPr/>
        </p:nvSpPr>
        <p:spPr>
          <a:xfrm>
            <a:off x="7433021" y="1523818"/>
            <a:ext cx="326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</a:t>
            </a:r>
            <a:r>
              <a:rPr lang="ru-RU" dirty="0"/>
              <a:t>и </a:t>
            </a:r>
            <a:r>
              <a:rPr lang="en-US" dirty="0"/>
              <a:t>f1 – </a:t>
            </a:r>
            <a:r>
              <a:rPr lang="ru-RU" dirty="0"/>
              <a:t>файловые переменные.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6894FE-C3A1-488B-B32A-3FDA4F5C6C21}"/>
              </a:ext>
            </a:extLst>
          </p:cNvPr>
          <p:cNvSpPr/>
          <p:nvPr/>
        </p:nvSpPr>
        <p:spPr>
          <a:xfrm>
            <a:off x="838199" y="310450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Чтение из файла: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ACC841-4D77-4BB0-9030-F2971B13440A}"/>
              </a:ext>
            </a:extLst>
          </p:cNvPr>
          <p:cNvSpPr/>
          <p:nvPr/>
        </p:nvSpPr>
        <p:spPr>
          <a:xfrm>
            <a:off x="1208761" y="35799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столбик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ACF4E1E-0088-4F51-9F97-81DD6F7ECA2A}"/>
              </a:ext>
            </a:extLst>
          </p:cNvPr>
          <p:cNvSpPr/>
          <p:nvPr/>
        </p:nvSpPr>
        <p:spPr>
          <a:xfrm>
            <a:off x="838199" y="4332329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Запись в файл: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C6201E-67E6-4A21-8C7B-DC73E81F724D}"/>
              </a:ext>
            </a:extLst>
          </p:cNvPr>
          <p:cNvSpPr/>
          <p:nvPr/>
        </p:nvSpPr>
        <p:spPr>
          <a:xfrm>
            <a:off x="1208761" y="48077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столбик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455AA6-88CC-43A4-96C7-60C26638751B}"/>
              </a:ext>
            </a:extLst>
          </p:cNvPr>
          <p:cNvSpPr/>
          <p:nvPr/>
        </p:nvSpPr>
        <p:spPr>
          <a:xfrm>
            <a:off x="838199" y="5560152"/>
            <a:ext cx="7666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После окончания работы с файлами, они должны быть закрыты: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A29077-A371-49B3-9C5D-A1B0A0815E7B}"/>
              </a:ext>
            </a:extLst>
          </p:cNvPr>
          <p:cNvSpPr/>
          <p:nvPr/>
        </p:nvSpPr>
        <p:spPr>
          <a:xfrm>
            <a:off x="1208761" y="592948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f.Close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2982A6-D756-4E5E-AD72-055F177515BF}"/>
              </a:ext>
            </a:extLst>
          </p:cNvPr>
          <p:cNvSpPr/>
          <p:nvPr/>
        </p:nvSpPr>
        <p:spPr>
          <a:xfrm>
            <a:off x="1208761" y="62988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f1.Close;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01153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87048C-FB02-459D-978E-56F49C11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0532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90742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14572"/>
              </p:ext>
            </p:extLst>
          </p:nvPr>
        </p:nvGraphicFramePr>
        <p:xfrm>
          <a:off x="838201" y="879146"/>
          <a:ext cx="5257800" cy="276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27267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f.ReadlnReal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0FA852-C37D-48F5-B2BD-EE37EBD1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4BA2E-2FF9-41E1-BE53-C37150EAE710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58571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7666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a[i]: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1 2 2 6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10 5 8 2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0958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(a[i],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 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8 3 5 9 1 3 5 3 7 10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3E8116-4EB7-40D1-8721-0C38DA0B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47" y="1489629"/>
            <a:ext cx="3914775" cy="2228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0811D-24BF-47EC-BB8C-2A00D967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46" y="4221984"/>
            <a:ext cx="3914775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600547" y="805216"/>
            <a:ext cx="359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</p:spTree>
    <p:extLst>
      <p:ext uri="{BB962C8B-B14F-4D97-AF65-F5344CB8AC3E}">
        <p14:creationId xmlns:p14="http://schemas.microsoft.com/office/powerpoint/2010/main" val="25334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7325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4 7 10 9 1 10 5 8 6 10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18580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6 8 6 5 4 6 1 1 5 3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555467" y="805766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D0075-C3B0-401D-95FB-F03AD510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68" y="4195822"/>
            <a:ext cx="3659508" cy="25198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C8016C-80AE-42A7-91D0-6FE8FD16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68" y="1452097"/>
            <a:ext cx="3659508" cy="25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26896"/>
              </p:ext>
            </p:extLst>
          </p:nvPr>
        </p:nvGraphicFramePr>
        <p:xfrm>
          <a:off x="838201" y="879146"/>
          <a:ext cx="5257800" cy="423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'data.txt'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10.00  20.00  40.00  60.00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20.00  45.00  50.00  60.00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30.00  25.00  45.00  89.00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6B321-3B1A-407B-B53B-E759869C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3" y="2314575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ВЫВОД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4478"/>
              </p:ext>
            </p:extLst>
          </p:nvPr>
        </p:nvGraphicFramePr>
        <p:xfrm>
          <a:off x="838201" y="879146"/>
          <a:ext cx="5257800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'out_matrix.txt'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a[i, j]:</a:t>
                      </a:r>
                      <a:r>
                        <a:rPr lang="en-US" sz="16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20  14  17  16  19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12  14  14  18  19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16  20  18  15  15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16  15  11  11  10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15  11  14  15  11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54DB4B-A041-41EF-BBB7-FCE639F469AD}"/>
              </a:ext>
            </a:extLst>
          </p:cNvPr>
          <p:cNvSpPr txBox="1"/>
          <p:nvPr/>
        </p:nvSpPr>
        <p:spPr>
          <a:xfrm>
            <a:off x="6380861" y="1186561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5910B5-6284-40A2-9FFC-62F52D18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61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/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altLang="ru-RU" dirty="0"/>
                  <a:t>Составить функцию для определения элементов массива В(5,3) как квадратов от элементов массива С(5,3)</a:t>
                </a:r>
                <a:r>
                  <a:rPr lang="en-US" altLang="ru-RU" dirty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dirty="0"/>
              </a:p>
              <a:p>
                <a:pPr algn="just"/>
                <a:r>
                  <a:rPr lang="ru-RU" altLang="ru-RU" dirty="0"/>
                  <a:t> Написать функцию для определения среднего арифметического элементов массива В(5,3). Элементы массива С(5,3) считать из файла, результаты расчета вывести в файл.</a:t>
                </a:r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blipFill>
                <a:blip r:embed="rId2"/>
                <a:stretch>
                  <a:fillRect l="-611" t="-2058" r="-543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395EF9E3-4A91-42A5-88B9-C2C3EC67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43797"/>
            <a:ext cx="807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0363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altLang="ru-RU" sz="2000" i="1" dirty="0"/>
              <a:t>Исходные данные: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AAC587-0759-4F9A-9B08-0D5C294A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66" y="304384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11489</TotalTime>
  <Words>1617</Words>
  <Application>Microsoft Office PowerPoint</Application>
  <PresentationFormat>Широкоэкранный</PresentationFormat>
  <Paragraphs>249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ОПЕРАЦИИ С ФАЙЛАМИ</vt:lpstr>
      <vt:lpstr>СЧИТЫВАНИЕ ОДНОМЕРНОГО МАССИВА ИЗ ФАЙЛА</vt:lpstr>
      <vt:lpstr>СЧИТЫВАНИЕ ОДНОМЕРНОГО МАССИВА ИЗ ФАЙЛА</vt:lpstr>
      <vt:lpstr>ЗАПИСЬ ОДНОМЕРНОГО МАССИВА В ФАЙЛ</vt:lpstr>
      <vt:lpstr>ЗАПИСЬ ОДНОМЕРНОГО МАССИВА В ФАЙЛ</vt:lpstr>
      <vt:lpstr>СЧИТЫВАНИЕ МАТРИЦЫ ИЗ ФАЙЛА</vt:lpstr>
      <vt:lpstr>ВЫВОД МАТРИЦЫ В ФАЙЛ</vt:lpstr>
      <vt:lpstr>Пример </vt:lpstr>
      <vt:lpstr>Пример </vt:lpstr>
      <vt:lpstr>Пример 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343</cp:revision>
  <dcterms:created xsi:type="dcterms:W3CDTF">2020-11-19T09:51:55Z</dcterms:created>
  <dcterms:modified xsi:type="dcterms:W3CDTF">2021-03-27T15:20:42Z</dcterms:modified>
</cp:coreProperties>
</file>